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19B654-26D8-2D41-A703-AE7508BBCB16}" v="2" dt="2018-09-26T03:43:58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2"/>
    <p:restoredTop sz="94624"/>
  </p:normalViewPr>
  <p:slideViewPr>
    <p:cSldViewPr snapToGrid="0" snapToObjects="1">
      <p:cViewPr varScale="1">
        <p:scale>
          <a:sx n="112" d="100"/>
          <a:sy n="112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BEA2-CEB2-7146-847E-1351EDC7B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9DA9A8-6C53-AD4B-9724-039B66EDF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EAF71-EA14-234C-99BB-2AD9FA1F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5B37-DF5D-C645-A2BC-282EF856A126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D0FFEF-1155-0244-853F-D9701930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65A53-7E3F-0E40-A186-D1024F7E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8EF5-E98F-0143-AD48-AE4D798D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9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677D4-085F-9C48-A07D-3B1696C6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5C4DF7-F4CD-7E41-8AFF-0BA584BFF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A60B1-57AC-1742-BC4E-E73AF876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5B37-DF5D-C645-A2BC-282EF856A126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86F4B-C8B0-7A4F-AAFA-00E7633A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CDA1D0-6168-1C4F-ADA7-55D3F3B6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8EF5-E98F-0143-AD48-AE4D798D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4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B9CA80-9CD4-754D-A7BC-941BA90B9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D3FC59-303F-8B4C-8AA6-E8DC637FC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217127-1381-C943-920F-02B7B062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5B37-DF5D-C645-A2BC-282EF856A126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CAE6A-45D0-814D-A990-3888D947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D246F2-B294-3144-B309-795E2860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8EF5-E98F-0143-AD48-AE4D798D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6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43F7D-79D7-8045-80F7-46383BA0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C9642-A7B3-CB46-825E-20BCDAF9C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F3F84D-07DC-4C49-BDBA-A88B1A49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5B37-DF5D-C645-A2BC-282EF856A126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68D90A-24B0-0749-8E86-BA599BAD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9A5ED-B8CC-8D40-8AF5-65BBDE77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8EF5-E98F-0143-AD48-AE4D798D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6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33F91-EBCD-B041-A4BA-19DC07B7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D1DD58-BF7C-6848-967C-D6A609808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AE2EC-5691-BB40-BEA2-14E968A1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5B37-DF5D-C645-A2BC-282EF856A126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CFABA-1BF6-BA4D-8E12-8E0AF836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072BC8-5AD8-0542-B435-A61B4131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8EF5-E98F-0143-AD48-AE4D798D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4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31CE7-6790-A543-BF50-0332F4EC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46AF0-6569-584C-BC0E-AABF1DC95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2DEDE3-508E-9E4F-890F-E7DA050C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67025B-F8EA-D34E-8379-EDFC5647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5B37-DF5D-C645-A2BC-282EF856A126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FAA8C-81CD-2944-8D4B-3C7D6253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0F3C77-0C7C-AF45-A5CB-4D2C257B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8EF5-E98F-0143-AD48-AE4D798D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9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37039-EDAB-B245-B9AC-DCC4368A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687F04-0307-6D4A-93E0-15AC18676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3236E6-F293-E144-8C88-D2160A693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AFC913-B050-B04E-8907-B94E6594D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1E34AA-0931-AD41-90DF-639143FC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47D3DF-5E67-714D-B090-8CE98BD8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5B37-DF5D-C645-A2BC-282EF856A126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AE37D9-DD91-824C-B6ED-078BC804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934AE1-5DD4-2144-AAF6-9A65B8C5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8EF5-E98F-0143-AD48-AE4D798D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33CFF-D20F-4847-AFC9-1D9A0286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9E4600-5B38-074D-B510-C2159485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5B37-DF5D-C645-A2BC-282EF856A126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0CF0D5-73F9-0241-86B4-1313F69D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A3D31D-BBA9-3C4C-8FBE-054F8A25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8EF5-E98F-0143-AD48-AE4D798D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0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80D24E-43DE-704F-8121-36F719DC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5B37-DF5D-C645-A2BC-282EF856A126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8B300F-F62E-B149-A1B5-49DAB0FA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2B7AC7-C56B-FC4E-95B7-718A6FF7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8EF5-E98F-0143-AD48-AE4D798D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47C4F-AA9F-A146-A3A1-E0C3C601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57701-B136-0D47-957C-90C46F456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5BEB3-F5C8-EE45-AAA8-8ACEBF7E3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F63B10-39BF-AD4B-BB71-48C7885E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5B37-DF5D-C645-A2BC-282EF856A126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0B626-6D59-5B42-BF87-A8320323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5619EC-DFF1-8A4C-B374-6BA67DA1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8EF5-E98F-0143-AD48-AE4D798D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132DA-72AB-D74C-9870-21C3D0A7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F574E6-5E71-2E45-A472-97EFC0DE8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04F05F-7721-1242-BF68-16068EF68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6C3226-B220-FD49-97EA-DEA3A89E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5B37-DF5D-C645-A2BC-282EF856A126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9C7E3E-03A3-9946-B78F-3DD7A77B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3BBF8B-FA27-8F4D-8096-F4AAC30D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8EF5-E98F-0143-AD48-AE4D798D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1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95439-49DE-B742-AA43-65483E7D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8B7FD4-07D5-6348-A795-672C7F88A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391005-6DA6-C74C-A05D-B1FA647BB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B5B37-DF5D-C645-A2BC-282EF856A126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2D416-932C-6142-A89D-BCD206992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ED86E1-1F23-4E42-8669-B0BB81A92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8EF5-E98F-0143-AD48-AE4D798D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9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cfit.nsu.ru/~fat/Platforms/mult.as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1848" y="17008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4 </a:t>
            </a:r>
            <a:br>
              <a:rPr lang="en-US" dirty="0"/>
            </a:br>
            <a:r>
              <a:rPr lang="en-US" dirty="0"/>
              <a:t>Multiplication and division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648" y="3429000"/>
            <a:ext cx="6400800" cy="2736304"/>
          </a:xfrm>
        </p:spPr>
        <p:txBody>
          <a:bodyPr>
            <a:normAutofit/>
          </a:bodyPr>
          <a:lstStyle/>
          <a:p>
            <a:r>
              <a:rPr lang="en-US" dirty="0"/>
              <a:t>Computing platforms</a:t>
            </a:r>
          </a:p>
          <a:p>
            <a:r>
              <a:rPr lang="en-US" dirty="0"/>
              <a:t>Novosibirsk State University</a:t>
            </a:r>
            <a:br>
              <a:rPr lang="en-US" dirty="0"/>
            </a:br>
            <a:r>
              <a:rPr lang="en-US" dirty="0"/>
              <a:t>University of Hertfordshire</a:t>
            </a:r>
          </a:p>
          <a:p>
            <a:r>
              <a:rPr lang="en-US" dirty="0"/>
              <a:t>D. Irtegov, </a:t>
            </a:r>
            <a:r>
              <a:rPr lang="en-US" dirty="0" err="1"/>
              <a:t>A.Shafarenko</a:t>
            </a:r>
            <a:endParaRPr lang="en-US" dirty="0"/>
          </a:p>
          <a:p>
            <a:r>
              <a:rPr lang="en-US"/>
              <a:t>2018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25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BB135-FFDB-9B47-A905-7036BBAE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signed multiplication?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4AA5A5-8548-1742-8236-938150AC5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713" y="1690688"/>
            <a:ext cx="3092023" cy="3066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5F5D27-282B-8548-B15F-AA4219ECF19D}"/>
              </a:ext>
            </a:extLst>
          </p:cNvPr>
          <p:cNvSpPr txBox="1"/>
          <p:nvPr/>
        </p:nvSpPr>
        <p:spPr>
          <a:xfrm>
            <a:off x="4983480" y="1844298"/>
            <a:ext cx="5596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we treat 1101 and 1110 as </a:t>
            </a:r>
          </a:p>
          <a:p>
            <a:r>
              <a:rPr lang="en-US" sz="2800" dirty="0"/>
              <a:t>two-complement signed numbers, </a:t>
            </a:r>
            <a:br>
              <a:rPr lang="en-US" sz="2800" dirty="0"/>
            </a:br>
            <a:r>
              <a:rPr lang="en-US" sz="2800" dirty="0"/>
              <a:t>the result is wrong.</a:t>
            </a:r>
          </a:p>
          <a:p>
            <a:r>
              <a:rPr lang="en-US" sz="2800" dirty="0"/>
              <a:t>You do not even need to convert to decimal.</a:t>
            </a:r>
          </a:p>
          <a:p>
            <a:r>
              <a:rPr lang="en-US" sz="2800" dirty="0"/>
              <a:t>The operands are both negative, but the result is positive!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377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175CC-4C41-F04E-8522-E1355A2D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way of two-complement signed multiplication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79BC14-D561-2F49-97CA-8584511BA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0547" y="1690688"/>
            <a:ext cx="2430909" cy="4145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2DF0D-D60D-4D4E-8F8C-41F1D5AF3766}"/>
              </a:ext>
            </a:extLst>
          </p:cNvPr>
          <p:cNvSpPr txBox="1"/>
          <p:nvPr/>
        </p:nvSpPr>
        <p:spPr>
          <a:xfrm>
            <a:off x="1428750" y="2217420"/>
            <a:ext cx="523412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Sign-extend both numbers</a:t>
            </a:r>
          </a:p>
          <a:p>
            <a:r>
              <a:rPr lang="en-US" sz="2800" i="1" dirty="0"/>
              <a:t>before</a:t>
            </a:r>
            <a:r>
              <a:rPr lang="en-US" sz="2800" dirty="0"/>
              <a:t> the multiplication</a:t>
            </a:r>
          </a:p>
          <a:p>
            <a:endParaRPr lang="en-US" sz="2800" dirty="0"/>
          </a:p>
          <a:p>
            <a:r>
              <a:rPr lang="en-US" sz="2800" dirty="0"/>
              <a:t>Actually, this is a disadvantage</a:t>
            </a:r>
          </a:p>
          <a:p>
            <a:r>
              <a:rPr lang="en-US" sz="2800" dirty="0"/>
              <a:t>of two-complement presentation</a:t>
            </a:r>
          </a:p>
          <a:p>
            <a:endParaRPr lang="en-US" sz="2800" dirty="0"/>
          </a:p>
          <a:p>
            <a:r>
              <a:rPr lang="en-US" sz="2800" dirty="0"/>
              <a:t>With sign-magnitude, you just </a:t>
            </a:r>
          </a:p>
          <a:p>
            <a:r>
              <a:rPr lang="en-US" sz="2800" dirty="0"/>
              <a:t>multiply unsigned and </a:t>
            </a:r>
            <a:r>
              <a:rPr lang="en-US" sz="2800" dirty="0" err="1"/>
              <a:t>xor</a:t>
            </a:r>
            <a:r>
              <a:rPr lang="en-US" sz="2800" dirty="0"/>
              <a:t> sign bits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117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D968B-3802-9941-AFC2-DB779ED0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62D5A-50DD-614C-9D39-F229ED89D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dirty="0"/>
              <a:t>the dividend is the number to be divided </a:t>
            </a:r>
          </a:p>
          <a:p>
            <a:r>
              <a:rPr lang="en" dirty="0"/>
              <a:t>the divisor is the number the dividend is divided by </a:t>
            </a:r>
          </a:p>
          <a:p>
            <a:r>
              <a:rPr lang="en" dirty="0"/>
              <a:t>the quotient is the main result of division, </a:t>
            </a:r>
          </a:p>
          <a:p>
            <a:r>
              <a:rPr lang="en" dirty="0"/>
              <a:t>a remainder, which is the quantity left over, i.e. the difference between the dividend and product of the quotient and the divisor.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39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8F93E-0006-A648-8112-8591506B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definition of quotient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87D0D5-9A19-AD48-8DD7-C01DE5A21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a quotient, which is the whole number of times the divisor ‘goes into’ the dividend. </a:t>
            </a:r>
          </a:p>
          <a:p>
            <a:r>
              <a:rPr lang="en" dirty="0"/>
              <a:t>In other words, the quotient is the maximum integer that if multiplied by the divisor gives the result not exceeding the dividend.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24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98B6E-8725-F546-84CF-AC86BEF3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to divide 11(</a:t>
            </a:r>
            <a:r>
              <a:rPr lang="en-US" dirty="0" err="1"/>
              <a:t>dec</a:t>
            </a:r>
            <a:r>
              <a:rPr lang="en-US" dirty="0"/>
              <a:t>) to 3(</a:t>
            </a:r>
            <a:r>
              <a:rPr lang="en-US" dirty="0" err="1"/>
              <a:t>dec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EE134-6AB3-D242-8606-D681877F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11÷3=3 rem 2 </a:t>
            </a:r>
            <a:endParaRPr lang="en-US" dirty="0"/>
          </a:p>
          <a:p>
            <a:r>
              <a:rPr lang="en-US" dirty="0"/>
              <a:t>11(</a:t>
            </a:r>
            <a:r>
              <a:rPr lang="en-US" dirty="0" err="1"/>
              <a:t>dec</a:t>
            </a:r>
            <a:r>
              <a:rPr lang="en-US" dirty="0"/>
              <a:t>)=1011</a:t>
            </a:r>
          </a:p>
          <a:p>
            <a:r>
              <a:rPr lang="en-US" dirty="0"/>
              <a:t>3=0011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CA25B-EB18-CF4F-B753-8DB3CCDE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86969"/>
            <a:ext cx="10515600" cy="21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DB566-CD37-0A47-BD34-2AFAE3D6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by adding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D2D28-ABA0-C840-8083-277878AC4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A*B</a:t>
            </a:r>
          </a:p>
          <a:p>
            <a:pPr marL="0" indent="0">
              <a:buNone/>
            </a:pPr>
            <a:r>
              <a:rPr lang="en-US" dirty="0"/>
              <a:t>P=0</a:t>
            </a:r>
          </a:p>
          <a:p>
            <a:pPr marL="0" indent="0">
              <a:buNone/>
            </a:pPr>
            <a:r>
              <a:rPr lang="en-US" dirty="0"/>
              <a:t>While B&gt;0 do</a:t>
            </a:r>
          </a:p>
          <a:p>
            <a:pPr marL="0" indent="0">
              <a:buNone/>
            </a:pPr>
            <a:r>
              <a:rPr lang="en-US" dirty="0"/>
              <a:t>    P+=A</a:t>
            </a:r>
          </a:p>
          <a:p>
            <a:pPr marL="0" indent="0">
              <a:buNone/>
            </a:pPr>
            <a:r>
              <a:rPr lang="en-US" dirty="0"/>
              <a:t>    B--</a:t>
            </a:r>
          </a:p>
          <a:p>
            <a:pPr marL="0" indent="0">
              <a:buNone/>
            </a:pPr>
            <a:r>
              <a:rPr lang="en-US" dirty="0"/>
              <a:t>Wend</a:t>
            </a:r>
          </a:p>
          <a:p>
            <a:r>
              <a:rPr lang="en-US" dirty="0"/>
              <a:t>For 8-bit values, 256 additions in worst case</a:t>
            </a:r>
          </a:p>
          <a:p>
            <a:r>
              <a:rPr lang="en-US" dirty="0"/>
              <a:t>For 64-bit values on modern CPU, won’t finish in your lifetime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14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CBB60-7382-7145-9987-F0B1FF02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consider special cases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621C3-6B91-1443-8F3B-32F572509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A*2 = A+A = </a:t>
            </a:r>
            <a:r>
              <a:rPr lang="en-US" dirty="0" err="1"/>
              <a:t>lshift</a:t>
            </a:r>
            <a:r>
              <a:rPr lang="en-US" dirty="0"/>
              <a:t>(A,1)</a:t>
            </a:r>
          </a:p>
          <a:p>
            <a:r>
              <a:rPr lang="en-US" dirty="0"/>
              <a:t>A*2</a:t>
            </a:r>
            <a:r>
              <a:rPr lang="en-US" baseline="30000" dirty="0"/>
              <a:t>N</a:t>
            </a:r>
            <a:r>
              <a:rPr lang="en-US" dirty="0"/>
              <a:t> = while N--&gt;0 do P+=A wend = </a:t>
            </a:r>
            <a:r>
              <a:rPr lang="en-US" dirty="0" err="1"/>
              <a:t>lshift</a:t>
            </a:r>
            <a:r>
              <a:rPr lang="en-US" dirty="0"/>
              <a:t>(A,N)</a:t>
            </a:r>
          </a:p>
          <a:p>
            <a:r>
              <a:rPr lang="en-US" dirty="0"/>
              <a:t>A*(2</a:t>
            </a:r>
            <a:r>
              <a:rPr lang="en-US" baseline="30000" dirty="0"/>
              <a:t>N</a:t>
            </a:r>
            <a:r>
              <a:rPr lang="en-US" dirty="0"/>
              <a:t>+2</a:t>
            </a:r>
            <a:r>
              <a:rPr lang="en-US" baseline="30000" dirty="0"/>
              <a:t>M</a:t>
            </a:r>
            <a:r>
              <a:rPr lang="en-US" dirty="0"/>
              <a:t>)=A*2</a:t>
            </a:r>
            <a:r>
              <a:rPr lang="en-US" baseline="30000" dirty="0"/>
              <a:t>N</a:t>
            </a:r>
            <a:r>
              <a:rPr lang="en-US" dirty="0"/>
              <a:t>+A*2</a:t>
            </a:r>
            <a:r>
              <a:rPr lang="en-US" baseline="30000" dirty="0"/>
              <a:t>M</a:t>
            </a:r>
          </a:p>
          <a:p>
            <a:r>
              <a:rPr lang="en-US" dirty="0"/>
              <a:t>If we represent arbitrary number as sum of 2</a:t>
            </a:r>
            <a:r>
              <a:rPr lang="en-US" baseline="30000" dirty="0"/>
              <a:t>N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23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34DB7-F02D-EC4E-863F-C638BFD9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of multiplication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4E2462-5DFC-DB45-8F7F-ED367C7B2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Any number has the binary representation</a:t>
            </a:r>
          </a:p>
          <a:p>
            <a:r>
              <a:rPr lang="en-US" dirty="0"/>
              <a:t>B=Sum(b[N]*2</a:t>
            </a:r>
            <a:r>
              <a:rPr lang="en-US" baseline="30000" dirty="0"/>
              <a:t>N</a:t>
            </a:r>
            <a:r>
              <a:rPr lang="en-US" dirty="0"/>
              <a:t>), where b[N] - Nth bit of binary representation</a:t>
            </a:r>
          </a:p>
          <a:p>
            <a:r>
              <a:rPr lang="en-US" dirty="0"/>
              <a:t>P=A*B=Sum(A*b[N]*2</a:t>
            </a:r>
            <a:r>
              <a:rPr lang="en-US" baseline="30000" dirty="0"/>
              <a:t>N</a:t>
            </a:r>
            <a:r>
              <a:rPr lang="en-US" dirty="0"/>
              <a:t>)</a:t>
            </a:r>
          </a:p>
          <a:p>
            <a:r>
              <a:rPr lang="en-US" dirty="0"/>
              <a:t>So, the algorithm</a:t>
            </a:r>
          </a:p>
          <a:p>
            <a:pPr marL="0" indent="0">
              <a:buNone/>
            </a:pPr>
            <a:r>
              <a:rPr lang="en-US" dirty="0"/>
              <a:t>N=0</a:t>
            </a:r>
          </a:p>
          <a:p>
            <a:pPr marL="0" indent="0">
              <a:buNone/>
            </a:pPr>
            <a:r>
              <a:rPr lang="en-US" dirty="0"/>
              <a:t>P=0</a:t>
            </a:r>
          </a:p>
          <a:p>
            <a:pPr marL="0" indent="0">
              <a:buNone/>
            </a:pPr>
            <a:r>
              <a:rPr lang="en-US" dirty="0"/>
              <a:t>While N&lt;bits(B) do</a:t>
            </a:r>
          </a:p>
          <a:p>
            <a:pPr marL="0" indent="0">
              <a:buNone/>
            </a:pPr>
            <a:r>
              <a:rPr lang="en-US" dirty="0"/>
              <a:t>    P+=A*b[N]</a:t>
            </a:r>
          </a:p>
          <a:p>
            <a:pPr marL="0" indent="0">
              <a:buNone/>
            </a:pPr>
            <a:r>
              <a:rPr lang="en-US" dirty="0"/>
              <a:t>    A=</a:t>
            </a:r>
            <a:r>
              <a:rPr lang="en-US" dirty="0" err="1"/>
              <a:t>lshift</a:t>
            </a:r>
            <a:r>
              <a:rPr lang="en-US" dirty="0"/>
              <a:t>(A,1)</a:t>
            </a:r>
          </a:p>
          <a:p>
            <a:pPr marL="0" indent="0">
              <a:buNone/>
            </a:pPr>
            <a:r>
              <a:rPr lang="en-US" dirty="0"/>
              <a:t>Wend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1409F-936E-F043-99BB-4985AC6A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to visualize it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5471E80-FAEB-7143-86AC-EA89072B8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9399" y="1690688"/>
            <a:ext cx="3708401" cy="3708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F2F501-C534-134D-B140-3AB6E3E5796E}"/>
              </a:ext>
            </a:extLst>
          </p:cNvPr>
          <p:cNvSpPr txBox="1"/>
          <p:nvPr/>
        </p:nvSpPr>
        <p:spPr>
          <a:xfrm>
            <a:off x="838200" y="3006279"/>
            <a:ext cx="391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Note that 4-bit*4bit</a:t>
            </a:r>
          </a:p>
          <a:p>
            <a:r>
              <a:rPr lang="en-US" sz="3200" dirty="0"/>
              <a:t>yields 8-bit result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969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6ABF5-B5A5-6B46-94F9-840B5931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Looks familiar?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89981A4-4509-A643-93F0-A8F592024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333" y="1876954"/>
            <a:ext cx="3979334" cy="39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9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8C785-11AA-6C4E-8C09-CBCC1F5E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this in CdM-8?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22775-AFFB-0E4B-94E1-3623D914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b[N] can be calculated as series of right shifts </a:t>
            </a:r>
          </a:p>
          <a:p>
            <a:r>
              <a:rPr lang="en-US" dirty="0" err="1"/>
              <a:t>Shr</a:t>
            </a:r>
            <a:r>
              <a:rPr lang="en-US" dirty="0"/>
              <a:t> instruction shifts the register and moves lowest bit to C</a:t>
            </a:r>
          </a:p>
          <a:p>
            <a:r>
              <a:rPr lang="en-US" dirty="0"/>
              <a:t>We do not need to count to 8</a:t>
            </a:r>
          </a:p>
          <a:p>
            <a:r>
              <a:rPr lang="en-US" dirty="0"/>
              <a:t>The loop can stop when </a:t>
            </a:r>
            <a:r>
              <a:rPr lang="en-US" dirty="0" err="1"/>
              <a:t>reg</a:t>
            </a:r>
            <a:r>
              <a:rPr lang="en-US" dirty="0"/>
              <a:t>==0 (Z flag is set)</a:t>
            </a:r>
          </a:p>
          <a:p>
            <a:r>
              <a:rPr lang="en-US" dirty="0"/>
              <a:t>But how to calculate 16-bit P and 16-bit A*2</a:t>
            </a:r>
            <a:r>
              <a:rPr lang="en-US" baseline="30000" dirty="0"/>
              <a:t>N</a:t>
            </a:r>
            <a:r>
              <a:rPr lang="en-US" dirty="0"/>
              <a:t>?</a:t>
            </a:r>
          </a:p>
          <a:p>
            <a:r>
              <a:rPr lang="en-US" dirty="0"/>
              <a:t>They need 2 registers each, and we have only four registers.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16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5113-615D-8040-94CE-B1137F09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go in other direction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81D4C-F37B-2044-AB11-FBE9817AD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N=7</a:t>
            </a:r>
          </a:p>
          <a:p>
            <a:pPr marL="0" indent="0">
              <a:buNone/>
            </a:pPr>
            <a:r>
              <a:rPr lang="en-US" dirty="0"/>
              <a:t>P=0</a:t>
            </a:r>
          </a:p>
          <a:p>
            <a:pPr marL="0" indent="0">
              <a:buNone/>
            </a:pPr>
            <a:r>
              <a:rPr lang="en-US" dirty="0"/>
              <a:t>While True do</a:t>
            </a:r>
          </a:p>
          <a:p>
            <a:pPr marL="0" indent="0">
              <a:buNone/>
            </a:pPr>
            <a:r>
              <a:rPr lang="en-US" dirty="0"/>
              <a:t>    P+=A*b[N]</a:t>
            </a:r>
          </a:p>
          <a:p>
            <a:pPr marL="0" indent="0">
              <a:buNone/>
            </a:pPr>
            <a:r>
              <a:rPr lang="en-US" dirty="0"/>
              <a:t>    if N==0 break</a:t>
            </a:r>
          </a:p>
          <a:p>
            <a:pPr marL="0" indent="0">
              <a:buNone/>
            </a:pPr>
            <a:r>
              <a:rPr lang="en-US" dirty="0"/>
              <a:t>    P=</a:t>
            </a:r>
            <a:r>
              <a:rPr lang="en-US" dirty="0" err="1"/>
              <a:t>rshift</a:t>
            </a:r>
            <a:r>
              <a:rPr lang="en-US" dirty="0"/>
              <a:t>(P,1)</a:t>
            </a:r>
          </a:p>
          <a:p>
            <a:pPr marL="0" indent="0">
              <a:buNone/>
            </a:pPr>
            <a:r>
              <a:rPr lang="en-US" dirty="0"/>
              <a:t>    N--</a:t>
            </a:r>
          </a:p>
          <a:p>
            <a:pPr marL="0" indent="0">
              <a:buNone/>
            </a:pPr>
            <a:r>
              <a:rPr lang="en-US" dirty="0"/>
              <a:t>Wend</a:t>
            </a:r>
          </a:p>
          <a:p>
            <a:r>
              <a:rPr lang="en-US" dirty="0"/>
              <a:t>Now we need a register to store N</a:t>
            </a:r>
          </a:p>
          <a:p>
            <a:r>
              <a:rPr lang="en-US" dirty="0"/>
              <a:t>Or we can unroll the loop (there are only 8 iterations after all)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89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2E013-C123-9249-A9C0-C9E4E4C1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in </a:t>
            </a:r>
            <a:r>
              <a:rPr lang="en-US" dirty="0" err="1"/>
              <a:t>CocoIDE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06938-9AD9-C445-B7B3-3369DAE72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>
                <a:hlinkClick r:id="rId2"/>
              </a:rPr>
              <a:t>http://ccfit.nsu.ru/~fat/Platforms/mult.asm</a:t>
            </a:r>
            <a:endParaRPr lang="en" dirty="0"/>
          </a:p>
          <a:p>
            <a:r>
              <a:rPr lang="en-US" dirty="0"/>
              <a:t>8-bit unsigned multiplication</a:t>
            </a:r>
            <a:r>
              <a:rPr lang="ru-RU" dirty="0"/>
              <a:t> </a:t>
            </a:r>
            <a:r>
              <a:rPr lang="en-US" dirty="0" err="1"/>
              <a:t>witn</a:t>
            </a:r>
            <a:r>
              <a:rPr lang="en-US" dirty="0"/>
              <a:t> </a:t>
            </a:r>
            <a:r>
              <a:rPr lang="ru-RU" dirty="0"/>
              <a:t>16-</a:t>
            </a:r>
            <a:r>
              <a:rPr lang="en-US" dirty="0"/>
              <a:t>bit results using only registers (no memory access)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051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558</Words>
  <Application>Microsoft Macintosh PowerPoint</Application>
  <PresentationFormat>Широкоэкранный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Lecture 4  Multiplication and division</vt:lpstr>
      <vt:lpstr>Multiplication by adding</vt:lpstr>
      <vt:lpstr>Let’s consider special cases</vt:lpstr>
      <vt:lpstr>Algorithm of multiplication</vt:lpstr>
      <vt:lpstr>Let’s try to visualize it</vt:lpstr>
      <vt:lpstr>Looks familiar?</vt:lpstr>
      <vt:lpstr>How to implement this in CdM-8?</vt:lpstr>
      <vt:lpstr>Let’s go in other direction</vt:lpstr>
      <vt:lpstr>Demonstration in CocoIDE</vt:lpstr>
      <vt:lpstr>What about signed multiplication?</vt:lpstr>
      <vt:lpstr>Proper way of two-complement signed multiplication</vt:lpstr>
      <vt:lpstr>Division</vt:lpstr>
      <vt:lpstr>Exact definition of quotient</vt:lpstr>
      <vt:lpstr>Let’s try to divide 11(dec) to 3(dec)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  Multiplication and division</dc:title>
  <dc:creator>Dmitry Irtegov</dc:creator>
  <cp:lastModifiedBy>Dmitry Irtegov</cp:lastModifiedBy>
  <cp:revision>9</cp:revision>
  <cp:lastPrinted>2018-09-26T03:56:28Z</cp:lastPrinted>
  <dcterms:created xsi:type="dcterms:W3CDTF">2018-09-25T17:53:56Z</dcterms:created>
  <dcterms:modified xsi:type="dcterms:W3CDTF">2019-09-22T17:11:04Z</dcterms:modified>
</cp:coreProperties>
</file>